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58" r:id="rId4"/>
    <p:sldId id="259" r:id="rId5"/>
    <p:sldId id="273" r:id="rId6"/>
    <p:sldId id="261" r:id="rId7"/>
    <p:sldId id="262" r:id="rId8"/>
    <p:sldId id="263" r:id="rId9"/>
    <p:sldId id="264" r:id="rId10"/>
    <p:sldId id="274" r:id="rId11"/>
    <p:sldId id="275" r:id="rId12"/>
    <p:sldId id="267" r:id="rId13"/>
    <p:sldId id="268" r:id="rId14"/>
    <p:sldId id="269" r:id="rId15"/>
    <p:sldId id="276" r:id="rId16"/>
    <p:sldId id="277" r:id="rId17"/>
    <p:sldId id="278" r:id="rId18"/>
    <p:sldId id="289" r:id="rId19"/>
    <p:sldId id="279" r:id="rId20"/>
    <p:sldId id="281" r:id="rId21"/>
    <p:sldId id="270" r:id="rId22"/>
    <p:sldId id="282" r:id="rId23"/>
    <p:sldId id="283" r:id="rId24"/>
    <p:sldId id="284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9DDCB-85A6-460F-8400-9E871A258A35}" type="datetimeFigureOut">
              <a:rPr lang="ru-RU" smtClean="0"/>
              <a:t>14.12.2011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49DDCB-85A6-460F-8400-9E871A258A35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0753F2-0AF3-4EB1-88AA-D318F20130A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F%D0%BE%D0%BB%D1%83%D0%BF%D1%80%D0%BE%D0%BD%D0%B8%D1%86%D0%B0%D0%B5%D0%BC%D0%B0%D1%8F_%D0%BC%D0%B5%D0%BC%D0%B1%D1%80%D0%B0%D0%BD%D0%B0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jl:1032052.0%2030114108.0%2030168019.0%2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iki/%D0%A4%D0%B0%D0%B9%D0%BB:Milk_glass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5%D1%82%D0%B8%D0%BD%D0%BE%D0%BB" TargetMode="External"/><Relationship Id="rId13" Type="http://schemas.openxmlformats.org/officeDocument/2006/relationships/hyperlink" Target="http://ru.wikipedia.org/wiki/%D0%9C%D0%95" TargetMode="External"/><Relationship Id="rId3" Type="http://schemas.openxmlformats.org/officeDocument/2006/relationships/hyperlink" Target="http://ru.wikipedia.org/wiki/%D0%91%D0%B5%D0%BB%D0%BA%D0%B8" TargetMode="External"/><Relationship Id="rId7" Type="http://schemas.openxmlformats.org/officeDocument/2006/relationships/hyperlink" Target="http://ru.wikipedia.org/wiki/%D0%9B%D0%B0%D0%BA%D1%82%D0%BE%D0%B7%D0%B0" TargetMode="External"/><Relationship Id="rId12" Type="http://schemas.openxmlformats.org/officeDocument/2006/relationships/hyperlink" Target="http://ru.wikipedia.org/wiki/%D0%92%D0%B8%D1%82%D0%B0%D0%BC%D0%B8%D0%BD_D" TargetMode="External"/><Relationship Id="rId2" Type="http://schemas.openxmlformats.org/officeDocument/2006/relationships/hyperlink" Target="http://ru.wikipedia.org/wiki/%D0%92%D0%BE%D0%B4%D0%B0" TargetMode="External"/><Relationship Id="rId16" Type="http://schemas.openxmlformats.org/officeDocument/2006/relationships/hyperlink" Target="http://ru.wikipedia.org/wiki/%D0%9A%D0%B0%D0%BB%D0%B8%D0%B9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4%D0%B8%D1%81%D0%B0%D1%85%D0%B0%D1%80%D0%B8%D0%B4%D1%8B" TargetMode="External"/><Relationship Id="rId11" Type="http://schemas.openxmlformats.org/officeDocument/2006/relationships/hyperlink" Target="http://ru.wikipedia.org/wiki/%D0%9A%D0%BE%D0%B1%D0%B0%D0%BB%D0%B0%D0%BC%D0%B8%D0%BD" TargetMode="External"/><Relationship Id="rId5" Type="http://schemas.openxmlformats.org/officeDocument/2006/relationships/hyperlink" Target="http://ru.wikipedia.org/wiki/%D0%A3%D0%B3%D0%BB%D0%B5%D0%B2%D0%BE%D0%B4%D1%8B" TargetMode="External"/><Relationship Id="rId15" Type="http://schemas.openxmlformats.org/officeDocument/2006/relationships/hyperlink" Target="http://ru.wikipedia.org/wiki/%D0%9C%D0%B0%D0%B3%D0%BD%D0%B8%D0%B9" TargetMode="External"/><Relationship Id="rId10" Type="http://schemas.openxmlformats.org/officeDocument/2006/relationships/hyperlink" Target="http://ru.wikipedia.org/wiki/%D0%A0%D0%B8%D0%B1%D0%BE%D1%84%D0%BB%D0%B0%D0%B2%D0%B8%D0%BD" TargetMode="External"/><Relationship Id="rId4" Type="http://schemas.openxmlformats.org/officeDocument/2006/relationships/hyperlink" Target="http://ru.wikipedia.org/wiki/%D0%96%D0%B8%D1%80%D1%8B" TargetMode="External"/><Relationship Id="rId9" Type="http://schemas.openxmlformats.org/officeDocument/2006/relationships/hyperlink" Target="http://ru.wikipedia.org/wiki/%D0%A2%D0%B8%D0%B0%D0%BC%D0%B8%D0%BD" TargetMode="External"/><Relationship Id="rId14" Type="http://schemas.openxmlformats.org/officeDocument/2006/relationships/hyperlink" Target="http://ru.wikipedia.org/wiki/%D0%9A%D0%B0%D0%BB%D1%8C%D1%86%D0%B8%D0%B9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B%D0%B8%D0%B7%D0%BE%D1%86%D0%B8%D0%B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00174"/>
            <a:ext cx="8405842" cy="2343386"/>
          </a:xfrm>
        </p:spPr>
        <p:txBody>
          <a:bodyPr/>
          <a:lstStyle/>
          <a:p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</a:rPr>
              <a:t>МЕТОДИКА БЕЗОПАСНОСТИ НАССР</a:t>
            </a:r>
            <a:b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</a:rPr>
              <a:t> ДЛЯ МОЛОКА</a:t>
            </a:r>
            <a:endParaRPr lang="ru-RU" sz="4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357166"/>
            <a:ext cx="4143404" cy="3571900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chemeClr val="bg2">
                    <a:lumMod val="75000"/>
                  </a:schemeClr>
                </a:solidFill>
              </a:rPr>
              <a:t>Плотность</a:t>
            </a:r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1600" dirty="0" smtClean="0"/>
              <a:t>— масса молока при t=20 °C, заключённая в единице объёма. Плотность является одним из важнейших показателей </a:t>
            </a:r>
            <a:r>
              <a:rPr lang="ru-RU" sz="1600" dirty="0" smtClean="0"/>
              <a:t>натуральности </a:t>
            </a:r>
            <a:r>
              <a:rPr lang="ru-RU" sz="1600" dirty="0" smtClean="0"/>
              <a:t>молока. </a:t>
            </a:r>
            <a:endParaRPr lang="ru-RU" sz="1600" dirty="0" smtClean="0"/>
          </a:p>
          <a:p>
            <a:r>
              <a:rPr lang="ru-RU" sz="1600" dirty="0" smtClean="0"/>
              <a:t>Плотность натурального молока не должна быть ниже </a:t>
            </a:r>
            <a:r>
              <a:rPr lang="ru-RU" sz="1600" b="1" dirty="0" smtClean="0"/>
              <a:t>1,027г/см³ =1027кг/м³=27°А</a:t>
            </a:r>
            <a:r>
              <a:rPr lang="ru-RU" sz="1600" dirty="0" smtClean="0"/>
              <a:t> . Плотность сырого молока не должна быть менее 28°А, для сортового не менее 27°А. Если плотность ниже 27°А, то можно подозревать, что молоко разбавлено водой: добавление к молоку 10 % воды снижает плотность на 3°А .</a:t>
            </a:r>
          </a:p>
          <a:p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428604"/>
            <a:ext cx="3993260" cy="5667396"/>
          </a:xfrm>
        </p:spPr>
        <p:txBody>
          <a:bodyPr>
            <a:normAutofit lnSpcReduction="10000"/>
          </a:bodyPr>
          <a:lstStyle/>
          <a:p>
            <a:r>
              <a:rPr lang="ru-RU" sz="2200" b="1" dirty="0" smtClean="0">
                <a:solidFill>
                  <a:schemeClr val="bg2">
                    <a:lumMod val="75000"/>
                  </a:schemeClr>
                </a:solidFill>
              </a:rPr>
              <a:t>Вязкость</a:t>
            </a:r>
            <a:r>
              <a:rPr lang="ru-RU" sz="2200" dirty="0" smtClean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2200" dirty="0" smtClean="0"/>
              <a:t>— свойство жидкости оказывать сопротивление при перемещении одной части относительно другой. Вязкость измеряют в Па·с, в среднем при </a:t>
            </a:r>
            <a:r>
              <a:rPr lang="ru-RU" sz="2200" dirty="0" err="1" smtClean="0"/>
              <a:t>t</a:t>
            </a:r>
            <a:r>
              <a:rPr lang="ru-RU" sz="2200" dirty="0" smtClean="0"/>
              <a:t> = 20 °C вязкость равна 0,0018 Па·с. Вязкость зависит от массовой доли сухих веществ, а наибольшее влияние оказывают белки, жиры, а также их агрегатные состояния.</a:t>
            </a:r>
          </a:p>
          <a:p>
            <a:endParaRPr lang="ru-RU" dirty="0"/>
          </a:p>
        </p:txBody>
      </p:sp>
      <p:pic>
        <p:nvPicPr>
          <p:cNvPr id="4098" name="Picture 2" descr="G:\анара\08-12-17molok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650457"/>
            <a:ext cx="2143140" cy="2614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428604"/>
            <a:ext cx="3857652" cy="3643338"/>
          </a:xfrm>
        </p:spPr>
        <p:txBody>
          <a:bodyPr>
            <a:normAutofit fontScale="40000" lnSpcReduction="20000"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Поверхностное натяжение</a:t>
            </a:r>
            <a:r>
              <a:rPr lang="ru-RU" sz="4000" dirty="0" smtClean="0">
                <a:solidFill>
                  <a:schemeClr val="bg1"/>
                </a:solidFill>
              </a:rPr>
              <a:t> </a:t>
            </a:r>
            <a:r>
              <a:rPr lang="ru-RU" sz="4000" dirty="0" smtClean="0"/>
              <a:t>выражается силой, действующей на единицу длины границы раздела двух фаз воздух — молоко. Поверхностное натяжение измеряется в Н/м и составляет для воды 0,0727 Н/м, для молока 0,05 Н/м. Более низкое поверхностное натяжение молока объясняется наличием в нём поверхностно активных веществ (ПАВ) в виде белков плазмы молока, оболочек жировых шариков, </a:t>
            </a:r>
            <a:r>
              <a:rPr lang="ru-RU" sz="4000" dirty="0" err="1" smtClean="0"/>
              <a:t>фосфолипидов</a:t>
            </a:r>
            <a:r>
              <a:rPr lang="ru-RU" sz="4000" dirty="0" smtClean="0"/>
              <a:t> и жирных кислот.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428604"/>
            <a:ext cx="4071966" cy="5572164"/>
          </a:xfrm>
        </p:spPr>
        <p:txBody>
          <a:bodyPr>
            <a:normAutofit fontScale="40000" lnSpcReduction="20000"/>
          </a:bodyPr>
          <a:lstStyle/>
          <a:p>
            <a:r>
              <a:rPr lang="ru-RU" sz="4500" b="1" dirty="0" smtClean="0"/>
              <a:t>Осмос</a:t>
            </a:r>
            <a:r>
              <a:rPr lang="ru-RU" sz="4500" dirty="0" smtClean="0"/>
              <a:t> — односторонняя диффузия растворителя в раствор. Сила, обуславливающая осмос, отнесённая к единице </a:t>
            </a:r>
            <a:r>
              <a:rPr lang="ru-RU" sz="4500" dirty="0" err="1" smtClean="0"/>
              <a:t>поверхности</a:t>
            </a:r>
            <a:r>
              <a:rPr lang="ru-RU" sz="4500" dirty="0" err="1" smtClean="0">
                <a:hlinkClick r:id="rId2" tooltip="Полупроницаемая мембрана"/>
              </a:rPr>
              <a:t>полупроницаемой</a:t>
            </a:r>
            <a:r>
              <a:rPr lang="ru-RU" sz="4500" dirty="0" smtClean="0">
                <a:hlinkClick r:id="rId2" tooltip="Полупроницаемая мембрана"/>
              </a:rPr>
              <a:t> мембраны</a:t>
            </a:r>
            <a:r>
              <a:rPr lang="ru-RU" sz="4500" dirty="0" smtClean="0"/>
              <a:t> — </a:t>
            </a:r>
            <a:r>
              <a:rPr lang="ru-RU" sz="4500" b="1" dirty="0" smtClean="0">
                <a:solidFill>
                  <a:schemeClr val="bg2"/>
                </a:solidFill>
              </a:rPr>
              <a:t>осмотическое давление.</a:t>
            </a:r>
            <a:r>
              <a:rPr lang="ru-RU" sz="4500" dirty="0" smtClean="0">
                <a:solidFill>
                  <a:schemeClr val="bg2"/>
                </a:solidFill>
              </a:rPr>
              <a:t> </a:t>
            </a:r>
            <a:r>
              <a:rPr lang="ru-RU" sz="4500" dirty="0" smtClean="0"/>
              <a:t>Осмотическое давление молока нормального состава — относительно постоянная величина = </a:t>
            </a:r>
            <a:r>
              <a:rPr lang="ru-RU" sz="4500" b="1" dirty="0" smtClean="0"/>
              <a:t>0,66 МПа.</a:t>
            </a:r>
            <a:r>
              <a:rPr lang="ru-RU" sz="4500" dirty="0" smtClean="0"/>
              <a:t> Оно обусловлено содержанием в молоке минеральных солей и лактозы. Чем выше осмотическое давление, тем меньше вероятность развития микроорганизмов в молочных продуктах. Этот принцип используется в технологии консервов, а также в производстве, где используется сироп (сахар).</a:t>
            </a:r>
          </a:p>
          <a:p>
            <a:endParaRPr lang="ru-RU" dirty="0"/>
          </a:p>
        </p:txBody>
      </p:sp>
      <p:pic>
        <p:nvPicPr>
          <p:cNvPr id="5122" name="Picture 2" descr="G:\анара\molok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429000"/>
            <a:ext cx="3624258" cy="2718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14356"/>
            <a:ext cx="8115328" cy="492922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Электропроводность</a:t>
            </a:r>
            <a:r>
              <a:rPr lang="ru-RU" dirty="0" smtClean="0">
                <a:solidFill>
                  <a:schemeClr val="bg1"/>
                </a:solidFill>
              </a:rPr>
              <a:t> молока</a:t>
            </a:r>
            <a:r>
              <a:rPr lang="ru-RU" dirty="0" smtClean="0"/>
              <a:t> — величина, обратная электрическому сопротивлению. Она характеризуется способностью раствора проводить электричество, электропроводность измеряют Сименс/м. Молоко — плохой проводник электричества, но электропроводность может увеличиваться в маститном молоке за счёт изменения состава минеральных веществ. Электропроводность обусловлена наличием в молоке ионов водорода, калия, натрия, кальция, магния и хлора. Для молока = </a:t>
            </a:r>
            <a:r>
              <a:rPr lang="ru-RU" b="1" dirty="0" smtClean="0"/>
              <a:t>0,46 Сименс/м.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Свежее сырое молоко характеризуется определёнными органолептическими или сенсорными показателями: внешним видом, консистенцией, цветом, вкусом и запахом. Согласно нормативной документации закупаемое молоко должно быть однородной жидкостью без осадка и хлопьев, от белого до слабо-кремового цвета, без посторонних, несвойственных ему привкусов и запахов.</a:t>
            </a:r>
          </a:p>
          <a:p>
            <a:r>
              <a:rPr lang="ru-RU" dirty="0" smtClean="0"/>
              <a:t>Белый цвет и непрозрачность молока обуславливают рассеивающие свет коллоидные частицы белков и шарики жира, кремовый оттенок — растворенный в жире каротин, приятный, сладковато-солоноватый вкус — лактоза, хлориды, жирные кислоты, а также жир и белки. Жир придаёт молоку некоторую нежность, лактоза — сладость, хлориды — солоноватость, белки и некоторые соли — полноту вкуса.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7972452" cy="8001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Органолептические свойства молока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14356"/>
            <a:ext cx="8186766" cy="5381644"/>
          </a:xfrm>
        </p:spPr>
        <p:txBody>
          <a:bodyPr/>
          <a:lstStyle/>
          <a:p>
            <a:r>
              <a:rPr lang="ru-RU" dirty="0" smtClean="0"/>
              <a:t>Технический регламент «Требования к безопасности молока и молочной продукции» (далее - технический регламент) разработан в соответствии с </a:t>
            </a:r>
            <a:r>
              <a:rPr lang="ru-RU" b="1" dirty="0" smtClean="0">
                <a:hlinkClick r:id="rId2"/>
              </a:rPr>
              <a:t>законами</a:t>
            </a:r>
            <a:r>
              <a:rPr lang="ru-RU" dirty="0" smtClean="0"/>
              <a:t> Республики Казахстан от 10 июля 2002 года «О ветеринарии», от 9 ноября 2004 года «О техническом регулировании» и от 21 июля 2007 года «О безопасности пищевой продукции» и устанавливает минимально необходимые требования к безопасности молока и молочной продукции (далее - молоко и молочная продукция).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642918"/>
            <a:ext cx="8258204" cy="54530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Настоящий </a:t>
            </a:r>
            <a:r>
              <a:rPr lang="ru-RU" dirty="0" smtClean="0"/>
              <a:t>технический регламент распространяется на молоко и молочную продукцию, находящиеся в обращении на территории Республики Казахстан, которые включают следующие виды продукции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 молоко-сырье и сливки-сырье;</a:t>
            </a:r>
          </a:p>
          <a:p>
            <a:r>
              <a:rPr lang="ru-RU" dirty="0" smtClean="0"/>
              <a:t>2) молоко питьевое и сливки питьевые;</a:t>
            </a:r>
          </a:p>
          <a:p>
            <a:r>
              <a:rPr lang="ru-RU" dirty="0" smtClean="0"/>
              <a:t>3) кисломолочные продукты;</a:t>
            </a:r>
          </a:p>
          <a:p>
            <a:r>
              <a:rPr lang="ru-RU" dirty="0" smtClean="0"/>
              <a:t>4) творог и творожные изделия;</a:t>
            </a:r>
          </a:p>
          <a:p>
            <a:r>
              <a:rPr lang="ru-RU" dirty="0" smtClean="0"/>
              <a:t>5) сметана;</a:t>
            </a:r>
          </a:p>
          <a:p>
            <a:r>
              <a:rPr lang="ru-RU" dirty="0" smtClean="0"/>
              <a:t>6) масло из коровьего молока;</a:t>
            </a:r>
          </a:p>
          <a:p>
            <a:r>
              <a:rPr lang="ru-RU" dirty="0" smtClean="0"/>
              <a:t>7) молочные, молочные составные, </a:t>
            </a:r>
            <a:r>
              <a:rPr lang="ru-RU" dirty="0" err="1" smtClean="0"/>
              <a:t>молокосодержащие</a:t>
            </a:r>
            <a:r>
              <a:rPr lang="ru-RU" dirty="0" smtClean="0"/>
              <a:t> консервы;</a:t>
            </a:r>
          </a:p>
          <a:p>
            <a:r>
              <a:rPr lang="ru-RU" dirty="0" smtClean="0"/>
              <a:t>8) паста масляная;</a:t>
            </a:r>
          </a:p>
          <a:p>
            <a:r>
              <a:rPr lang="ru-RU" dirty="0" smtClean="0"/>
              <a:t>9) </a:t>
            </a:r>
            <a:r>
              <a:rPr lang="ru-RU" dirty="0" err="1" smtClean="0"/>
              <a:t>спред</a:t>
            </a:r>
            <a:r>
              <a:rPr lang="ru-RU" dirty="0" smtClean="0"/>
              <a:t> сливочно-растительный и смесь топленая сливочно-растительная;</a:t>
            </a:r>
          </a:p>
          <a:p>
            <a:r>
              <a:rPr lang="ru-RU" dirty="0" smtClean="0"/>
              <a:t>10) сыр и сырные продукты;</a:t>
            </a:r>
          </a:p>
          <a:p>
            <a:r>
              <a:rPr lang="ru-RU" dirty="0" smtClean="0"/>
              <a:t>11) вторичные продукты переработки молока.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840108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К опасным факторам (рискам), возникающим в процессе жизненного цикла молока и молочной продукции, которые минимизируются для обеспечения безопасности человека, окружающей среды, относятся: содержание токсичных элементов, </a:t>
            </a:r>
            <a:r>
              <a:rPr lang="ru-RU" dirty="0" err="1" smtClean="0"/>
              <a:t>микотоксинов</a:t>
            </a:r>
            <a:r>
              <a:rPr lang="ru-RU" dirty="0" smtClean="0"/>
              <a:t>, пестицидов, радионуклидов, стимуляторов роста животных, гормональных препаратов и лекарственных средств, механическое, микробиологическое загрязнение молочного и другого сырья, технологических средств, пищевых добавок, готовой продукции.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6766" cy="65724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Опасные факторы (риски)</a:t>
            </a:r>
            <a:endParaRPr lang="ru-RU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785794"/>
            <a:ext cx="8115328" cy="53102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Вероятные риски возникают при следующих стадиях (процессах) жизненного цикла продукции:</a:t>
            </a:r>
          </a:p>
          <a:p>
            <a:r>
              <a:rPr lang="ru-RU" dirty="0" smtClean="0"/>
              <a:t>1) разработке (создании) молочной продукции;</a:t>
            </a:r>
          </a:p>
          <a:p>
            <a:r>
              <a:rPr lang="ru-RU" dirty="0" smtClean="0"/>
              <a:t>2) подготовке к производству, нахождении на складских, производственных помещениях, при контакте с машинами, оборудованием, материалами;</a:t>
            </a:r>
          </a:p>
          <a:p>
            <a:r>
              <a:rPr lang="ru-RU" dirty="0" smtClean="0"/>
              <a:t>3) приемке и подготовке молока-сырья и немолочного сырья, в том числе пищевых добавок и ингредиентов к производству молока и молочной продукции;</a:t>
            </a:r>
          </a:p>
          <a:p>
            <a:r>
              <a:rPr lang="ru-RU" dirty="0" smtClean="0"/>
              <a:t>4) производстве (изготовлении) молока и молочной продукции;</a:t>
            </a:r>
          </a:p>
          <a:p>
            <a:r>
              <a:rPr lang="ru-RU" dirty="0" smtClean="0"/>
              <a:t>5) хранении, транспортировке, реализации;</a:t>
            </a:r>
          </a:p>
          <a:p>
            <a:r>
              <a:rPr lang="ru-RU" dirty="0" smtClean="0"/>
              <a:t>6) утилизации, уничтожении.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552452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/>
              <a:t>В результате проведенной работы был выявлен общий перечень потенциально опасных факторов (биологических, химических, физических).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/>
              <a:t>       Проведя оценку рисков выявилось, что 6</a:t>
            </a:r>
            <a:r>
              <a:rPr lang="ru-RU" sz="3200" dirty="0" smtClean="0"/>
              <a:t> факторов </a:t>
            </a:r>
            <a:r>
              <a:rPr lang="ru-RU" sz="3200" dirty="0" smtClean="0"/>
              <a:t>попадают в область не допустимого риска, следовательно, на определенных этапах производства не обходимо ужесточить контроль предотвращающий условие возникновения угрозы.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48101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sz="1900" dirty="0" smtClean="0"/>
              <a:t>Реализация молока и молочной продукции осуществляется с соблюдением санитарно-гигиенических нормативов на объектах внутренней торговли, обеспечивающих возможности приемки, контроля, идентификации и хранения пищевой продукции в соответствии с их нормативной документацией</a:t>
            </a:r>
            <a:r>
              <a:rPr lang="ru-RU" sz="19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100" dirty="0" smtClean="0"/>
              <a:t>       Основными </a:t>
            </a:r>
            <a:r>
              <a:rPr lang="ru-RU" sz="2100" dirty="0" smtClean="0"/>
              <a:t>условиями для реализации молока и молочной продукции являются:</a:t>
            </a:r>
          </a:p>
          <a:p>
            <a:r>
              <a:rPr lang="ru-RU" sz="2100" dirty="0" smtClean="0"/>
              <a:t>1) наличие сопроводительных документов;</a:t>
            </a:r>
          </a:p>
          <a:p>
            <a:r>
              <a:rPr lang="ru-RU" sz="2100" dirty="0" smtClean="0"/>
              <a:t>2) наличие информации о молоке и молочной продукции, условиях ее использования и хранения;</a:t>
            </a:r>
          </a:p>
          <a:p>
            <a:r>
              <a:rPr lang="ru-RU" sz="2100" dirty="0" smtClean="0"/>
              <a:t>3) наличие документа, удостоверяющего безопасность молока и молочной продукции (санитарно-эпидемиологическое заключение, ветеринарно-санитарное заключение, ветеринарное свидетельство, ветеринарный сертификат, ветеринарная справка, сертификат соответствия).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86724" cy="933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Требования к безопасности молока и молочной продукции при ее реализации</a:t>
            </a:r>
            <a:endParaRPr lang="ru-RU" sz="3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42925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u="sng" dirty="0" smtClean="0"/>
              <a:t>Рабочая  группа:</a:t>
            </a:r>
          </a:p>
          <a:p>
            <a:r>
              <a:rPr lang="ru-RU" sz="2400" i="1" dirty="0" smtClean="0"/>
              <a:t>Специалист  по обеспечению качества- </a:t>
            </a:r>
            <a:r>
              <a:rPr lang="ru-RU" sz="2400" i="1" dirty="0" err="1" smtClean="0"/>
              <a:t>Тлеуова</a:t>
            </a:r>
            <a:r>
              <a:rPr lang="ru-RU" sz="2400" i="1" dirty="0" smtClean="0"/>
              <a:t> А.А</a:t>
            </a:r>
          </a:p>
          <a:p>
            <a:r>
              <a:rPr lang="ru-RU" sz="2400" i="1" dirty="0" smtClean="0"/>
              <a:t>Главный инженер</a:t>
            </a:r>
            <a:r>
              <a:rPr lang="ru-RU" sz="2400" i="1" dirty="0" smtClean="0"/>
              <a:t> </a:t>
            </a:r>
            <a:r>
              <a:rPr lang="ru-RU" sz="2400" i="1" dirty="0" smtClean="0"/>
              <a:t>– </a:t>
            </a:r>
            <a:r>
              <a:rPr lang="ru-RU" sz="2400" i="1" dirty="0" err="1" smtClean="0"/>
              <a:t>Баймуратова</a:t>
            </a:r>
            <a:r>
              <a:rPr lang="ru-RU" sz="2400" i="1" dirty="0" smtClean="0"/>
              <a:t> А.К</a:t>
            </a:r>
          </a:p>
          <a:p>
            <a:r>
              <a:rPr lang="ru-RU" sz="2400" i="1" dirty="0" smtClean="0"/>
              <a:t>Главный технолог- </a:t>
            </a:r>
            <a:r>
              <a:rPr lang="ru-RU" sz="2400" i="1" dirty="0" err="1" smtClean="0"/>
              <a:t>Мадиева</a:t>
            </a:r>
            <a:r>
              <a:rPr lang="ru-RU" sz="2400" i="1" dirty="0" smtClean="0"/>
              <a:t> М.Г</a:t>
            </a:r>
          </a:p>
          <a:p>
            <a:r>
              <a:rPr lang="ru-RU" sz="2400" i="1" dirty="0" smtClean="0"/>
              <a:t>Метролог- </a:t>
            </a:r>
            <a:r>
              <a:rPr lang="ru-RU" sz="2400" i="1" dirty="0" err="1" smtClean="0"/>
              <a:t>Комутова</a:t>
            </a:r>
            <a:r>
              <a:rPr lang="ru-RU" sz="2400" i="1" dirty="0" smtClean="0"/>
              <a:t> У.Н</a:t>
            </a:r>
          </a:p>
          <a:p>
            <a:r>
              <a:rPr lang="ru-RU" sz="2400" i="1" dirty="0" smtClean="0"/>
              <a:t>Специалист по микробиологии- </a:t>
            </a:r>
            <a:r>
              <a:rPr lang="ru-RU" sz="2400" i="1" dirty="0" err="1" smtClean="0"/>
              <a:t>Нуртазина</a:t>
            </a:r>
            <a:r>
              <a:rPr lang="ru-RU" sz="2400" i="1" dirty="0" smtClean="0"/>
              <a:t> Р.С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428604"/>
            <a:ext cx="4017102" cy="5667396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/>
              <a:t>Реализация молока и молочной продукции осуществляется в пределах сроков годности, установленных нормативными документами на конкретные виды молока и молочной продукции, при соблюдении условий хранения.</a:t>
            </a:r>
          </a:p>
          <a:p>
            <a:r>
              <a:rPr lang="ru-RU" sz="2200" dirty="0" smtClean="0"/>
              <a:t>Молоко и молочная продукция реализуются в потребительской или групповой упаковке (таре), или без нее: на розлив или развес.</a:t>
            </a:r>
          </a:p>
          <a:p>
            <a:pPr>
              <a:buNone/>
            </a:pPr>
            <a:r>
              <a:rPr lang="ru-RU" sz="2200" dirty="0" smtClean="0"/>
              <a:t>    Не </a:t>
            </a:r>
            <a:r>
              <a:rPr lang="ru-RU" sz="2200" dirty="0" smtClean="0"/>
              <a:t>допускаются к реализации молоко и молочная продукция в нарушенной и (или) негерметичной упаковке (таре).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785794"/>
            <a:ext cx="3921822" cy="2976570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/>
              <a:t>К реализации молока и молочной продукции допускаются лица, прошедшие в установленном порядке обязательный медицинский осмотр.</a:t>
            </a:r>
          </a:p>
          <a:p>
            <a:r>
              <a:rPr lang="ru-RU" sz="2200" dirty="0" smtClean="0"/>
              <a:t>Лица, осуществляющие реализацию молока и молочной продукции должны иметь специальную одежду.</a:t>
            </a:r>
          </a:p>
          <a:p>
            <a:endParaRPr lang="ru-RU" dirty="0"/>
          </a:p>
        </p:txBody>
      </p:sp>
      <p:pic>
        <p:nvPicPr>
          <p:cNvPr id="29698" name="Picture 2" descr="G:\анара\mil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3429000"/>
            <a:ext cx="2786082" cy="29198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10140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sz="2800" dirty="0" smtClean="0"/>
              <a:t>система </a:t>
            </a:r>
            <a:r>
              <a:rPr lang="en-US" sz="2800" dirty="0" smtClean="0"/>
              <a:t>HACCP</a:t>
            </a:r>
            <a:r>
              <a:rPr lang="ru-RU" sz="2800" dirty="0" smtClean="0"/>
              <a:t> позволит защитить фирменную марку предприятия;</a:t>
            </a:r>
          </a:p>
          <a:p>
            <a:r>
              <a:rPr lang="ru-RU" sz="2800" dirty="0" smtClean="0"/>
              <a:t>-даст возможность выхода предприятия на внешний рынок;</a:t>
            </a:r>
          </a:p>
          <a:p>
            <a:r>
              <a:rPr lang="ru-RU" sz="2800" dirty="0" smtClean="0"/>
              <a:t>-система является весомым аргументом в судебных тяжбах, так как признается страховыми компаниями при страховании ответственности;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15328" cy="1276336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Реализация системы </a:t>
            </a:r>
            <a:r>
              <a:rPr sz="3100" b="1" i="1" smtClean="0">
                <a:solidFill>
                  <a:schemeClr val="accent6">
                    <a:lumMod val="50000"/>
                  </a:schemeClr>
                </a:solidFill>
              </a:rPr>
              <a:t>HACCP</a:t>
            </a:r>
            <a:r>
              <a:rPr lang="ru-RU" sz="3100" b="1" i="1" dirty="0" smtClean="0">
                <a:solidFill>
                  <a:schemeClr val="accent6">
                    <a:lumMod val="50000"/>
                  </a:schemeClr>
                </a:solidFill>
              </a:rPr>
              <a:t> на предприятиях даст следующие преимущества:</a:t>
            </a:r>
            <a:r>
              <a:rPr smtClean="0"/>
              <a:t/>
            </a:r>
            <a:br>
              <a:rPr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714356"/>
            <a:ext cx="4214842" cy="442912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22" name="Picture 2" descr="G:\анара\602a60fe9562331ccf41f94c5a6ab1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572560" cy="61947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5429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-даст преимущества при участии в важных тендерах;</a:t>
            </a:r>
          </a:p>
          <a:p>
            <a:r>
              <a:rPr lang="ru-RU" dirty="0" smtClean="0"/>
              <a:t>  -позволит повысить степень доверия потребителя и  заручиться  поддержкой местной администрации.</a:t>
            </a:r>
            <a:endParaRPr lang="ru-RU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642918"/>
            <a:ext cx="7472386" cy="4452950"/>
          </a:xfrm>
        </p:spPr>
        <p:txBody>
          <a:bodyPr/>
          <a:lstStyle/>
          <a:p>
            <a:r>
              <a:rPr lang="ru-RU" i="1" dirty="0" smtClean="0"/>
              <a:t>Молоко по своему составу занимает особое место среди всех продуктов имеющих животное происхождение. Благодаря оптимальному соотношению молочного белка, </a:t>
            </a:r>
            <a:r>
              <a:rPr lang="ru-RU" i="1" dirty="0" err="1" smtClean="0"/>
              <a:t>легкоусваемого</a:t>
            </a:r>
            <a:r>
              <a:rPr lang="ru-RU" i="1" dirty="0" smtClean="0"/>
              <a:t> жира, молочного сахара, а так же витаминов и минералов молоко подходит для употребления здоровыми </a:t>
            </a:r>
            <a:r>
              <a:rPr lang="ru-RU" i="1" dirty="0" smtClean="0"/>
              <a:t>людьми</a:t>
            </a:r>
            <a:r>
              <a:rPr lang="ru-RU" i="1" dirty="0" smtClean="0"/>
              <a:t>, так и в лечебном питании</a:t>
            </a:r>
            <a:r>
              <a:rPr lang="ru-RU" i="1" dirty="0" smtClean="0"/>
              <a:t>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000792"/>
          </a:xfrm>
        </p:spPr>
        <p:txBody>
          <a:bodyPr/>
          <a:lstStyle/>
          <a:p>
            <a:r>
              <a:rPr lang="ru-RU" i="1" dirty="0" smtClean="0"/>
              <a:t>В молоко много кальция и калия. Меньше железа, но зато оно легко усваивается. Натрия сравнительно немного, но намного больше, чем в растительных продуктах. Самым оптимальным способом термической обработки молока есть его пастеризация, так как при его кипячении разрушается часть лизина и триптофана.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210px-Milk_glas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357562"/>
            <a:ext cx="442915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Цельное коровье молоко</a:t>
            </a:r>
            <a:br>
              <a:rPr lang="ru-RU" sz="2800" b="1" dirty="0" smtClean="0"/>
            </a:br>
            <a:r>
              <a:rPr lang="ru-RU" sz="2800" b="1" dirty="0" smtClean="0"/>
              <a:t>Пищевая ценность на 100 г продукта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hlinkClick r:id="rId2" tooltip="Вода"/>
              </a:rPr>
              <a:t>Вода</a:t>
            </a:r>
            <a:r>
              <a:rPr lang="ru-RU" b="1" dirty="0" smtClean="0"/>
              <a:t> -</a:t>
            </a:r>
            <a:r>
              <a:rPr lang="ru-RU" dirty="0" smtClean="0"/>
              <a:t>88 </a:t>
            </a:r>
            <a:r>
              <a:rPr lang="ru-RU" dirty="0" smtClean="0"/>
              <a:t>г</a:t>
            </a:r>
          </a:p>
          <a:p>
            <a:r>
              <a:rPr lang="ru-RU" b="1" dirty="0" smtClean="0">
                <a:hlinkClick r:id="rId3" tooltip="Белки"/>
              </a:rPr>
              <a:t>Белки</a:t>
            </a:r>
            <a:r>
              <a:rPr lang="ru-RU" b="1" dirty="0" smtClean="0"/>
              <a:t> - </a:t>
            </a:r>
            <a:r>
              <a:rPr lang="ru-RU" dirty="0" smtClean="0"/>
              <a:t>3.2 </a:t>
            </a:r>
            <a:r>
              <a:rPr lang="ru-RU" dirty="0" smtClean="0"/>
              <a:t>г</a:t>
            </a:r>
          </a:p>
          <a:p>
            <a:r>
              <a:rPr lang="ru-RU" b="1" dirty="0" smtClean="0">
                <a:hlinkClick r:id="rId4" tooltip="Жиры"/>
              </a:rPr>
              <a:t>Жиры</a:t>
            </a:r>
            <a:r>
              <a:rPr lang="ru-RU" b="1" dirty="0" smtClean="0"/>
              <a:t>- </a:t>
            </a:r>
            <a:r>
              <a:rPr lang="ru-RU" dirty="0" smtClean="0"/>
              <a:t>3.25 </a:t>
            </a:r>
            <a:r>
              <a:rPr lang="ru-RU" dirty="0" smtClean="0"/>
              <a:t>г</a:t>
            </a:r>
          </a:p>
          <a:p>
            <a:r>
              <a:rPr lang="ru-RU" dirty="0" smtClean="0"/>
              <a:t>— </a:t>
            </a:r>
            <a:r>
              <a:rPr lang="ru-RU" dirty="0" smtClean="0"/>
              <a:t>насыщенные -1.9 г </a:t>
            </a:r>
          </a:p>
          <a:p>
            <a:r>
              <a:rPr lang="ru-RU" dirty="0" smtClean="0"/>
              <a:t>— </a:t>
            </a:r>
            <a:r>
              <a:rPr lang="ru-RU" dirty="0" err="1" smtClean="0"/>
              <a:t>мононасыщенные</a:t>
            </a:r>
            <a:r>
              <a:rPr lang="ru-RU" dirty="0" smtClean="0"/>
              <a:t> -0.8 </a:t>
            </a:r>
            <a:r>
              <a:rPr lang="ru-RU" dirty="0" smtClean="0"/>
              <a:t>г </a:t>
            </a:r>
          </a:p>
          <a:p>
            <a:r>
              <a:rPr lang="ru-RU" dirty="0" smtClean="0"/>
              <a:t>— </a:t>
            </a:r>
            <a:r>
              <a:rPr lang="ru-RU" dirty="0" smtClean="0"/>
              <a:t>полиненасыщенные- 0.2 </a:t>
            </a:r>
            <a:r>
              <a:rPr lang="ru-RU" dirty="0" smtClean="0"/>
              <a:t>г </a:t>
            </a:r>
          </a:p>
          <a:p>
            <a:r>
              <a:rPr lang="ru-RU" b="1" dirty="0" smtClean="0">
                <a:hlinkClick r:id="rId5" tooltip="Углеводы"/>
              </a:rPr>
              <a:t>Углеводы</a:t>
            </a:r>
            <a:r>
              <a:rPr lang="ru-RU" b="1" dirty="0" smtClean="0"/>
              <a:t>- </a:t>
            </a:r>
            <a:r>
              <a:rPr lang="ru-RU" dirty="0" smtClean="0"/>
              <a:t>5.2 </a:t>
            </a:r>
            <a:r>
              <a:rPr lang="ru-RU" dirty="0" smtClean="0"/>
              <a:t>г</a:t>
            </a:r>
          </a:p>
          <a:p>
            <a:r>
              <a:rPr lang="ru-RU" dirty="0" smtClean="0"/>
              <a:t>— </a:t>
            </a:r>
            <a:r>
              <a:rPr lang="ru-RU" dirty="0" smtClean="0">
                <a:hlinkClick r:id="rId6" tooltip="Дисахариды"/>
              </a:rPr>
              <a:t>дисахариды</a:t>
            </a:r>
            <a:r>
              <a:rPr lang="ru-RU" dirty="0" smtClean="0"/>
              <a:t> - 5.2 </a:t>
            </a:r>
            <a:r>
              <a:rPr lang="ru-RU" dirty="0" smtClean="0"/>
              <a:t>г </a:t>
            </a:r>
          </a:p>
          <a:p>
            <a:r>
              <a:rPr lang="ru-RU" dirty="0" smtClean="0"/>
              <a:t>  — </a:t>
            </a:r>
            <a:r>
              <a:rPr lang="ru-RU" dirty="0" smtClean="0">
                <a:hlinkClick r:id="rId7" tooltip="Лактоза"/>
              </a:rPr>
              <a:t>лактоза</a:t>
            </a:r>
            <a:r>
              <a:rPr lang="ru-RU" dirty="0" smtClean="0"/>
              <a:t> -5.2 </a:t>
            </a:r>
            <a:r>
              <a:rPr lang="ru-RU" dirty="0" smtClean="0"/>
              <a:t>г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>
                <a:hlinkClick r:id="rId8" tooltip="Ретинол"/>
              </a:rPr>
              <a:t>Ретинол</a:t>
            </a:r>
            <a:r>
              <a:rPr lang="ru-RU" dirty="0" smtClean="0"/>
              <a:t> (вит. </a:t>
            </a:r>
            <a:r>
              <a:rPr lang="ru-RU" b="1" dirty="0" smtClean="0"/>
              <a:t>A</a:t>
            </a:r>
            <a:r>
              <a:rPr lang="ru-RU" dirty="0" smtClean="0"/>
              <a:t>)- 28</a:t>
            </a:r>
            <a:r>
              <a:rPr lang="ru-RU" dirty="0" smtClean="0"/>
              <a:t> мкг</a:t>
            </a:r>
          </a:p>
          <a:p>
            <a:r>
              <a:rPr lang="ru-RU" dirty="0" smtClean="0">
                <a:hlinkClick r:id="rId9" tooltip="Тиамин"/>
              </a:rPr>
              <a:t>Тиамин</a:t>
            </a:r>
            <a:r>
              <a:rPr lang="ru-RU" dirty="0" smtClean="0"/>
              <a:t> (</a:t>
            </a:r>
            <a:r>
              <a:rPr lang="ru-RU" b="1" dirty="0" smtClean="0"/>
              <a:t>B</a:t>
            </a:r>
            <a:r>
              <a:rPr lang="ru-RU" b="1" baseline="-25000" dirty="0" smtClean="0"/>
              <a:t>1</a:t>
            </a:r>
            <a:r>
              <a:rPr lang="ru-RU" dirty="0" smtClean="0"/>
              <a:t>)-0.04</a:t>
            </a:r>
            <a:r>
              <a:rPr lang="ru-RU" dirty="0" smtClean="0"/>
              <a:t> мг</a:t>
            </a:r>
          </a:p>
          <a:p>
            <a:r>
              <a:rPr lang="ru-RU" dirty="0" smtClean="0">
                <a:hlinkClick r:id="rId10" tooltip="Рибофлавин"/>
              </a:rPr>
              <a:t>Рибофлавин</a:t>
            </a:r>
            <a:r>
              <a:rPr lang="ru-RU" dirty="0" smtClean="0"/>
              <a:t> (</a:t>
            </a:r>
            <a:r>
              <a:rPr lang="ru-RU" b="1" dirty="0" smtClean="0"/>
              <a:t>B</a:t>
            </a:r>
            <a:r>
              <a:rPr lang="ru-RU" b="1" baseline="-25000" dirty="0" smtClean="0"/>
              <a:t>2</a:t>
            </a:r>
            <a:r>
              <a:rPr lang="ru-RU" dirty="0" smtClean="0"/>
              <a:t>)-0.18</a:t>
            </a:r>
            <a:r>
              <a:rPr lang="ru-RU" dirty="0" smtClean="0"/>
              <a:t> мг</a:t>
            </a:r>
          </a:p>
          <a:p>
            <a:r>
              <a:rPr lang="ru-RU" dirty="0" smtClean="0">
                <a:hlinkClick r:id="rId11" tooltip="Кобаламин"/>
              </a:rPr>
              <a:t>Кобаламин</a:t>
            </a:r>
            <a:r>
              <a:rPr lang="ru-RU" dirty="0" smtClean="0"/>
              <a:t> (</a:t>
            </a:r>
            <a:r>
              <a:rPr lang="ru-RU" b="1" dirty="0" smtClean="0"/>
              <a:t>B</a:t>
            </a:r>
            <a:r>
              <a:rPr lang="ru-RU" b="1" baseline="-25000" dirty="0" smtClean="0"/>
              <a:t>12</a:t>
            </a:r>
            <a:r>
              <a:rPr lang="ru-RU" dirty="0" smtClean="0"/>
              <a:t>)-0.44</a:t>
            </a:r>
            <a:r>
              <a:rPr lang="ru-RU" dirty="0" smtClean="0"/>
              <a:t> мкг</a:t>
            </a:r>
          </a:p>
          <a:p>
            <a:r>
              <a:rPr lang="ru-RU" dirty="0" smtClean="0">
                <a:hlinkClick r:id="rId12" tooltip="Витамин D"/>
              </a:rPr>
              <a:t>Витамин </a:t>
            </a:r>
            <a:r>
              <a:rPr lang="ru-RU" b="1" dirty="0" smtClean="0">
                <a:hlinkClick r:id="rId12" tooltip="Витамин D"/>
              </a:rPr>
              <a:t>D</a:t>
            </a:r>
            <a:r>
              <a:rPr lang="ru-RU" b="1" dirty="0" smtClean="0"/>
              <a:t> </a:t>
            </a:r>
            <a:r>
              <a:rPr lang="ru-RU" dirty="0" smtClean="0"/>
              <a:t>2</a:t>
            </a:r>
            <a:r>
              <a:rPr lang="ru-RU" dirty="0" smtClean="0"/>
              <a:t> </a:t>
            </a:r>
            <a:r>
              <a:rPr lang="ru-RU" dirty="0" smtClean="0">
                <a:hlinkClick r:id="rId13" tooltip="МЕ"/>
              </a:rPr>
              <a:t>МЕ</a:t>
            </a:r>
            <a:endParaRPr lang="ru-RU" dirty="0" smtClean="0"/>
          </a:p>
          <a:p>
            <a:r>
              <a:rPr lang="ru-RU" dirty="0" smtClean="0">
                <a:hlinkClick r:id="rId14" tooltip="Кальций"/>
              </a:rPr>
              <a:t>Кальций</a:t>
            </a:r>
            <a:r>
              <a:rPr lang="ru-RU" dirty="0" smtClean="0"/>
              <a:t> -113</a:t>
            </a:r>
            <a:r>
              <a:rPr lang="ru-RU" dirty="0" smtClean="0"/>
              <a:t> мг</a:t>
            </a:r>
          </a:p>
          <a:p>
            <a:r>
              <a:rPr lang="ru-RU" dirty="0" smtClean="0">
                <a:hlinkClick r:id="rId15" tooltip="Магний"/>
              </a:rPr>
              <a:t>Магний</a:t>
            </a:r>
            <a:r>
              <a:rPr lang="ru-RU" dirty="0" smtClean="0"/>
              <a:t>- 10</a:t>
            </a:r>
            <a:r>
              <a:rPr lang="ru-RU" dirty="0" smtClean="0"/>
              <a:t> мг</a:t>
            </a:r>
          </a:p>
          <a:p>
            <a:r>
              <a:rPr lang="ru-RU" dirty="0" smtClean="0">
                <a:hlinkClick r:id="rId16" tooltip="Калий"/>
              </a:rPr>
              <a:t>Калий</a:t>
            </a:r>
            <a:r>
              <a:rPr lang="ru-RU" dirty="0" smtClean="0"/>
              <a:t> -143</a:t>
            </a:r>
            <a:r>
              <a:rPr lang="ru-RU" dirty="0" smtClean="0"/>
              <a:t> мг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2445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300" b="1" i="1" dirty="0" smtClean="0"/>
              <a:t>Кислотность</a:t>
            </a:r>
            <a:endParaRPr lang="ru-RU" sz="2300" i="1" dirty="0" smtClean="0"/>
          </a:p>
          <a:p>
            <a:pPr lvl="0"/>
            <a:r>
              <a:rPr lang="ru-RU" sz="2300" b="1" i="1" dirty="0" err="1" smtClean="0"/>
              <a:t>Буферность</a:t>
            </a:r>
            <a:endParaRPr lang="ru-RU" sz="2300" i="1" dirty="0" smtClean="0"/>
          </a:p>
          <a:p>
            <a:pPr lvl="0"/>
            <a:r>
              <a:rPr lang="ru-RU" sz="2300" b="1" i="1" dirty="0" smtClean="0"/>
              <a:t>Окислительно-восстановительный </a:t>
            </a:r>
            <a:r>
              <a:rPr lang="ru-RU" sz="2300" b="1" i="1" dirty="0" smtClean="0"/>
              <a:t>потенциал</a:t>
            </a:r>
          </a:p>
          <a:p>
            <a:pPr lvl="0"/>
            <a:endParaRPr lang="ru-RU" sz="1800" dirty="0" smtClean="0"/>
          </a:p>
          <a:p>
            <a:pPr>
              <a:buNone/>
            </a:pPr>
            <a:r>
              <a:rPr lang="ru-RU" sz="2300" b="1" dirty="0" smtClean="0"/>
              <a:t>     </a:t>
            </a:r>
            <a:r>
              <a:rPr lang="ru-RU" sz="2300" i="1" dirty="0" smtClean="0"/>
              <a:t>Кислотность</a:t>
            </a:r>
            <a:r>
              <a:rPr lang="ru-RU" sz="2300" dirty="0" smtClean="0"/>
              <a:t> — показатель свежести молока, один из основных критериев оценки его качества. В молоке определяют </a:t>
            </a:r>
            <a:r>
              <a:rPr lang="ru-RU" sz="2300" b="1" i="1" dirty="0" err="1" smtClean="0"/>
              <a:t>титруемую</a:t>
            </a:r>
            <a:r>
              <a:rPr lang="ru-RU" sz="2300" dirty="0" err="1" smtClean="0"/>
              <a:t>и</a:t>
            </a:r>
            <a:r>
              <a:rPr lang="ru-RU" sz="2300" dirty="0" smtClean="0"/>
              <a:t> </a:t>
            </a:r>
            <a:r>
              <a:rPr lang="ru-RU" sz="2300" b="1" i="1" dirty="0" smtClean="0"/>
              <a:t>активную</a:t>
            </a:r>
            <a:r>
              <a:rPr lang="ru-RU" sz="2300" dirty="0" smtClean="0"/>
              <a:t> кислотность.</a:t>
            </a:r>
          </a:p>
          <a:p>
            <a:pPr>
              <a:buNone/>
            </a:pPr>
            <a:r>
              <a:rPr lang="ru-RU" sz="2300" b="1" i="1" dirty="0" smtClean="0"/>
              <a:t>     Активная</a:t>
            </a:r>
            <a:r>
              <a:rPr lang="ru-RU" sz="2300" dirty="0" smtClean="0"/>
              <a:t> кислотность определяется концентрацией свободных ионов водорода и выражается водородным показателем — отрицательный логарифм концентрации свободных ионов водорода, находящихся в растворе, выражается в единицах </a:t>
            </a:r>
            <a:r>
              <a:rPr lang="ru-RU" sz="2300" dirty="0" err="1" smtClean="0"/>
              <a:t>рН</a:t>
            </a:r>
            <a:r>
              <a:rPr lang="ru-RU" sz="2300" dirty="0" smtClean="0"/>
              <a:t>.</a:t>
            </a:r>
          </a:p>
          <a:p>
            <a:r>
              <a:rPr lang="ru-RU" sz="2300" b="1" i="1" dirty="0" smtClean="0"/>
              <a:t>Титруемая</a:t>
            </a:r>
            <a:r>
              <a:rPr lang="ru-RU" sz="2300" dirty="0" smtClean="0"/>
              <a:t> кислотность измеряется в градусах </a:t>
            </a:r>
            <a:r>
              <a:rPr lang="ru-RU" sz="2300" b="1" dirty="0" smtClean="0"/>
              <a:t>Тернера (°Т)</a:t>
            </a:r>
            <a:r>
              <a:rPr lang="ru-RU" sz="2300" dirty="0" smtClean="0"/>
              <a:t>. В соответствии с ГОСТ 3624 титруемая кислотность показывает количество кубических сантиметров </a:t>
            </a:r>
            <a:r>
              <a:rPr lang="ru-RU" sz="2300" dirty="0" err="1" smtClean="0"/>
              <a:t>децинормального</a:t>
            </a:r>
            <a:r>
              <a:rPr lang="ru-RU" sz="2300" dirty="0" smtClean="0"/>
              <a:t> (0,1 N) раствора щёлочи, пошедших на нейтрализацию 100 см³ молока или 100 г продукта с двойным объёмом дистиллированной воды в присутствии индикатора фенолфталеина. Момент окончания титрования — это появление </a:t>
            </a:r>
            <a:r>
              <a:rPr lang="ru-RU" sz="2300" dirty="0" err="1" smtClean="0"/>
              <a:t>слабо-розового</a:t>
            </a:r>
            <a:r>
              <a:rPr lang="ru-RU" sz="2300" dirty="0" smtClean="0"/>
              <a:t> окрашивания, которое не исчезает в течение 1 минуты. Титруемая кислотность свежевыдоенного молока = 16—18°Т, допустимое значение для нормального молока </a:t>
            </a:r>
            <a:r>
              <a:rPr lang="ru-RU" sz="2300" b="1" dirty="0" smtClean="0"/>
              <a:t>15,99—20,99°Т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Химические свойства молока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595958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err="1" smtClean="0"/>
              <a:t>Буферность</a:t>
            </a:r>
            <a:endParaRPr lang="ru-RU" i="1" dirty="0" smtClean="0"/>
          </a:p>
          <a:p>
            <a:r>
              <a:rPr lang="ru-RU" dirty="0" smtClean="0"/>
              <a:t>Буферные системы обладают способностью поддерживать постоянный </a:t>
            </a:r>
            <a:r>
              <a:rPr lang="ru-RU" dirty="0" err="1" smtClean="0"/>
              <a:t>рН</a:t>
            </a:r>
            <a:r>
              <a:rPr lang="ru-RU" dirty="0" smtClean="0"/>
              <a:t> среды при добавлении кислот и щелочей. Они состоят из слабой кислоты и её соли, образованной сильным основанием, или из смеси двух кислых солей слабой кислоты. Чем выше в молоке буферных свойств, тем больше потребуется кислоты или щёлочи для изменения его </a:t>
            </a:r>
            <a:r>
              <a:rPr lang="ru-RU" dirty="0" err="1" smtClean="0"/>
              <a:t>рН</a:t>
            </a:r>
            <a:r>
              <a:rPr lang="ru-RU" dirty="0" smtClean="0"/>
              <a:t>. Количество кислоты, которое необходимо добавить к 100 см³ молока, чтобы изменить его </a:t>
            </a:r>
            <a:r>
              <a:rPr lang="ru-RU" dirty="0" err="1" smtClean="0"/>
              <a:t>рН</a:t>
            </a:r>
            <a:r>
              <a:rPr lang="ru-RU" dirty="0" smtClean="0"/>
              <a:t> на единицу, называется </a:t>
            </a:r>
            <a:r>
              <a:rPr lang="ru-RU" b="1" i="1" dirty="0" smtClean="0"/>
              <a:t>буферной ёмкостью</a:t>
            </a:r>
            <a:r>
              <a:rPr lang="ru-RU" dirty="0" smtClean="0"/>
              <a:t> молока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b="1" i="1" dirty="0" smtClean="0"/>
              <a:t>Окислительно-восстановительный потенциал </a:t>
            </a:r>
            <a:r>
              <a:rPr lang="ru-RU" dirty="0" smtClean="0"/>
              <a:t>— это способность составных веществ молока присоединять или терять электроны. Молоко содержит химические соединения, способные легко окисляться и восстанавливаться: витамин С, витамин Е, витамин В, аминокислоту цистеин, кислород, ферменты. Окислительно-восстановительный потенциал молока обозначается Е и равен 0,25÷0,35 В. Е определяют потенциометрическим методом. </a:t>
            </a:r>
            <a:r>
              <a:rPr lang="ru-RU" b="1" i="1" dirty="0" smtClean="0"/>
              <a:t>Факторы, влияющие на изменение Е:</a:t>
            </a:r>
            <a:endParaRPr lang="ru-RU" dirty="0" smtClean="0"/>
          </a:p>
          <a:p>
            <a:pPr lvl="0"/>
            <a:r>
              <a:rPr lang="ru-RU" b="1" i="1" dirty="0" smtClean="0"/>
              <a:t>Нагревание молока</a:t>
            </a:r>
            <a:r>
              <a:rPr lang="ru-RU" dirty="0" smtClean="0"/>
              <a:t> уменьшает Е</a:t>
            </a:r>
          </a:p>
          <a:p>
            <a:pPr lvl="0"/>
            <a:r>
              <a:rPr lang="ru-RU" b="1" i="1" dirty="0" smtClean="0"/>
              <a:t>Наличие металлов</a:t>
            </a:r>
            <a:r>
              <a:rPr lang="ru-RU" dirty="0" smtClean="0"/>
              <a:t> резко повышает Е</a:t>
            </a:r>
          </a:p>
          <a:p>
            <a:pPr lvl="0"/>
            <a:r>
              <a:rPr lang="ru-RU" b="1" i="1" dirty="0" smtClean="0"/>
              <a:t>Наличие микроорганизмов</a:t>
            </a:r>
            <a:r>
              <a:rPr lang="ru-RU" dirty="0" smtClean="0"/>
              <a:t> повышает Е</a:t>
            </a:r>
          </a:p>
          <a:p>
            <a:r>
              <a:rPr lang="ru-RU" dirty="0" smtClean="0"/>
              <a:t>Окислительно-восстановительный потенциал молока служит косвенным методом определения бактериальной обсеменённости молока.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 молоке после дойки содержатся микроорганизмы, количество которых в течение 2 часов не только не увеличивается, но и понижается. Способность молока подавлять действие микроорганизмов называется бактерицидными свойствами, а период времени, в течение которого в молоке проявляются бактерицидные свойства называется </a:t>
            </a:r>
            <a:r>
              <a:rPr lang="ru-RU" sz="1800" b="1" i="1" dirty="0" smtClean="0"/>
              <a:t>бактерицидной фазой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Бактерицидные свойства молока обусловлены наличием в нём ферментов (</a:t>
            </a:r>
            <a:r>
              <a:rPr lang="ru-RU" sz="1800" dirty="0" smtClean="0">
                <a:hlinkClick r:id="rId2" tooltip="Лизоцим"/>
              </a:rPr>
              <a:t>лизоцим</a:t>
            </a:r>
            <a:r>
              <a:rPr lang="ru-RU" sz="1800" dirty="0" smtClean="0"/>
              <a:t>, </a:t>
            </a:r>
            <a:r>
              <a:rPr lang="ru-RU" sz="1800" dirty="0" err="1" smtClean="0"/>
              <a:t>пероксидаза</a:t>
            </a:r>
            <a:r>
              <a:rPr lang="ru-RU" sz="1800" dirty="0" smtClean="0"/>
              <a:t>), иммуноглобулинов, лейкоцитов.</a:t>
            </a:r>
          </a:p>
          <a:p>
            <a:r>
              <a:rPr lang="ru-RU" sz="1800" b="1" i="1" dirty="0" smtClean="0"/>
              <a:t>Бактерицидная фаза зависит от:</a:t>
            </a:r>
            <a:endParaRPr lang="ru-RU" sz="1800" dirty="0" smtClean="0"/>
          </a:p>
          <a:p>
            <a:pPr lvl="0"/>
            <a:r>
              <a:rPr lang="ru-RU" sz="1800" dirty="0" smtClean="0"/>
              <a:t>бактериальной обсеменённости, которая зависит от соблюдения санитарно-гигиенических условий</a:t>
            </a:r>
          </a:p>
          <a:p>
            <a:pPr lvl="0"/>
            <a:r>
              <a:rPr lang="ru-RU" sz="1800" dirty="0" smtClean="0"/>
              <a:t>температуры молока (чем выше, тем короче б. фаза)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Бактерицидные</a:t>
            </a:r>
            <a:r>
              <a:rPr lang="ru-RU" sz="4400" b="1" dirty="0" smtClean="0"/>
              <a:t> </a:t>
            </a:r>
            <a:r>
              <a:rPr lang="ru-RU" sz="3200" b="1" dirty="0" smtClean="0"/>
              <a:t>свойства молока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142984"/>
            <a:ext cx="5000660" cy="3214710"/>
          </a:xfrm>
        </p:spPr>
        <p:txBody>
          <a:bodyPr/>
          <a:lstStyle/>
          <a:p>
            <a:pPr lvl="0"/>
            <a:r>
              <a:rPr lang="ru-RU" sz="1800" b="1" dirty="0" smtClean="0"/>
              <a:t>Плотность</a:t>
            </a:r>
            <a:endParaRPr lang="ru-RU" sz="1800" dirty="0" smtClean="0"/>
          </a:p>
          <a:p>
            <a:pPr lvl="0"/>
            <a:r>
              <a:rPr lang="ru-RU" sz="1800" b="1" dirty="0" smtClean="0"/>
              <a:t>Вязкость</a:t>
            </a:r>
            <a:endParaRPr lang="ru-RU" sz="1800" dirty="0" smtClean="0"/>
          </a:p>
          <a:p>
            <a:pPr lvl="0"/>
            <a:r>
              <a:rPr lang="ru-RU" sz="1800" b="1" dirty="0" smtClean="0"/>
              <a:t>Поверхностное натяжение</a:t>
            </a:r>
            <a:endParaRPr lang="ru-RU" sz="1800" dirty="0" smtClean="0"/>
          </a:p>
          <a:p>
            <a:pPr lvl="0"/>
            <a:r>
              <a:rPr lang="ru-RU" sz="1800" b="1" dirty="0" smtClean="0"/>
              <a:t>Осмотическое давление и </a:t>
            </a:r>
            <a:r>
              <a:rPr lang="ru-RU" sz="1800" b="1" dirty="0" err="1" smtClean="0"/>
              <a:t>t</a:t>
            </a:r>
            <a:r>
              <a:rPr lang="ru-RU" sz="1800" b="1" dirty="0" smtClean="0"/>
              <a:t> замерзания</a:t>
            </a:r>
            <a:endParaRPr lang="ru-RU" sz="1800" dirty="0" smtClean="0"/>
          </a:p>
          <a:p>
            <a:pPr lvl="0"/>
            <a:r>
              <a:rPr lang="ru-RU" sz="1800" b="1" dirty="0" smtClean="0"/>
              <a:t>Электропроводность</a:t>
            </a:r>
            <a:endParaRPr lang="ru-RU" sz="18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Физические свойства молока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8" name="Picture 6" descr="G:\анара\12989779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429000"/>
            <a:ext cx="4360878" cy="2876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144</TotalTime>
  <Words>1011</Words>
  <Application>Microsoft Office PowerPoint</Application>
  <PresentationFormat>Экран (4:3)</PresentationFormat>
  <Paragraphs>109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Бумажная</vt:lpstr>
      <vt:lpstr>МЕТОДИКА БЕЗОПАСНОСТИ НАССР  ДЛЯ МОЛОКА</vt:lpstr>
      <vt:lpstr>Слайд 2</vt:lpstr>
      <vt:lpstr>Слайд 3</vt:lpstr>
      <vt:lpstr>Слайд 4</vt:lpstr>
      <vt:lpstr>Цельное коровье молоко Пищевая ценность на 100 г продукта</vt:lpstr>
      <vt:lpstr>Химические свойства молока </vt:lpstr>
      <vt:lpstr>Слайд 7</vt:lpstr>
      <vt:lpstr> Бактерицидные свойства молока</vt:lpstr>
      <vt:lpstr>Физические свойства молока</vt:lpstr>
      <vt:lpstr>Слайд 10</vt:lpstr>
      <vt:lpstr>Слайд 11</vt:lpstr>
      <vt:lpstr>Слайд 12</vt:lpstr>
      <vt:lpstr>Органолептические свойства молока</vt:lpstr>
      <vt:lpstr>Слайд 14</vt:lpstr>
      <vt:lpstr>Слайд 15</vt:lpstr>
      <vt:lpstr>Опасные факторы (риски)</vt:lpstr>
      <vt:lpstr>Слайд 17</vt:lpstr>
      <vt:lpstr>Слайд 18</vt:lpstr>
      <vt:lpstr> Требования к безопасности молока и молочной продукции при ее реализации</vt:lpstr>
      <vt:lpstr>Слайд 20</vt:lpstr>
      <vt:lpstr>Реализация системы HACCP на предприятиях даст следующие преимущества: 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БЕЗОПАСНОСТИ НАССР  ДЛЯ МОЛОКА</dc:title>
  <dc:creator>Admin</dc:creator>
  <cp:lastModifiedBy>Admin</cp:lastModifiedBy>
  <cp:revision>15</cp:revision>
  <dcterms:created xsi:type="dcterms:W3CDTF">2011-12-13T20:59:59Z</dcterms:created>
  <dcterms:modified xsi:type="dcterms:W3CDTF">2011-12-13T23:24:43Z</dcterms:modified>
</cp:coreProperties>
</file>